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82" r:id="rId5"/>
    <p:sldId id="367" r:id="rId6"/>
    <p:sldId id="371" r:id="rId7"/>
    <p:sldId id="372" r:id="rId8"/>
    <p:sldId id="373" r:id="rId9"/>
    <p:sldId id="376" r:id="rId10"/>
    <p:sldId id="375" r:id="rId11"/>
    <p:sldId id="374" r:id="rId12"/>
    <p:sldId id="361" r:id="rId13"/>
    <p:sldId id="296" r:id="rId14"/>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74" autoAdjust="0"/>
    <p:restoredTop sz="94631" autoAdjust="0"/>
  </p:normalViewPr>
  <p:slideViewPr>
    <p:cSldViewPr snapToGrid="0">
      <p:cViewPr varScale="1">
        <p:scale>
          <a:sx n="111" d="100"/>
          <a:sy n="111" d="100"/>
        </p:scale>
        <p:origin x="816"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10.08.2024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10.08.2024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292654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775330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80796"/>
            <a:ext cx="11077916" cy="2016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a:latin typeface="Calibri" panose="020F0502020204030204" pitchFamily="34" charset="0"/>
                <a:cs typeface="Calibri" panose="020F0502020204030204" pitchFamily="34" charset="0"/>
              </a:rPr>
              <a:t>«Электроника» </a:t>
            </a:r>
            <a:r>
              <a:rPr lang="ru-RU" sz="4400" b="1" dirty="0">
                <a:latin typeface="Calibri" panose="020F0502020204030204" pitchFamily="34" charset="0"/>
                <a:cs typeface="Calibri" panose="020F0502020204030204" pitchFamily="34" charset="0"/>
              </a:rPr>
              <a:t>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2 -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832" y="731613"/>
            <a:ext cx="11566258" cy="2297676"/>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Қазіргі кезде электроника адам өмірі мен басқару жүйелерінің барлық түрлерінде қолданылады. Алғашқы ақпараттық басқару электрлі белгілер,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датчиктер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фильтрация, құбылу үрдістерінде байқалады.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Датчиктер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шығаратын белгілер төмен электрлі сатыда жүретіндіктен оларды қайта күшейту жүргізіледі. Күшейткіш дегеніміз қоректену көзінен келетін энергия ағынын басқарушы электронды құрылғы. Күшейткіш функционалды міндеттері бойынша түрлі типтерге бөлінеді. Табиғаты бойынша күшейткіш белгілер тұрақты ток күшейткіштері, ауыспалы ток күшейткіштері, импульсті белгілер күшейткіші болып бөлінеді. Жиілігі бойынша төмен жиілікті (ЖТЖ) он герцтен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жүз килогерцке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fв</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дейін, кең сызықтылар жүз килогерцтен он Мегагерцке дейін.</a:t>
            </a:r>
            <a:endParaRPr lang="ru-RU" sz="2000" dirty="0">
              <a:solidFill>
                <a:schemeClr val="tx1"/>
              </a:solidFill>
              <a:latin typeface="Calibri" panose="020F0502020204030204" pitchFamily="34" charset="0"/>
              <a:cs typeface="Calibri" panose="020F0502020204030204" pitchFamily="34" charset="0"/>
            </a:endParaRPr>
          </a:p>
        </p:txBody>
      </p:sp>
      <p:sp>
        <p:nvSpPr>
          <p:cNvPr id="9" name="Заголовок 1"/>
          <p:cNvSpPr txBox="1">
            <a:spLocks/>
          </p:cNvSpPr>
          <p:nvPr/>
        </p:nvSpPr>
        <p:spPr>
          <a:xfrm>
            <a:off x="800090" y="81352"/>
            <a:ext cx="10831743" cy="61856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kk-KZ" sz="1800" b="1"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rPr>
              <a:t>МАТЕРИАЛДАРДЫҢ ЭЛЕКТРӨТКІЗГІШТІГІ</a:t>
            </a:r>
            <a:r>
              <a:rPr lang="ru-KZ" sz="1000" b="1" dirty="0">
                <a:solidFill>
                  <a:schemeClr val="accent5">
                    <a:lumMod val="50000"/>
                  </a:schemeClr>
                </a:solidFill>
                <a:effectLst/>
                <a:latin typeface="Calibri" panose="020F0502020204030204" pitchFamily="34" charset="0"/>
                <a:cs typeface="Calibri" panose="020F0502020204030204" pitchFamily="34" charset="0"/>
              </a:rPr>
              <a:t> </a:t>
            </a:r>
            <a:endParaRPr lang="ru-RU" sz="3100" b="1" dirty="0">
              <a:solidFill>
                <a:schemeClr val="accent5">
                  <a:lumMod val="50000"/>
                </a:schemeClr>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Прямоугольник 4">
            <a:extLst>
              <a:ext uri="{FF2B5EF4-FFF2-40B4-BE49-F238E27FC236}">
                <a16:creationId xmlns:a16="http://schemas.microsoft.com/office/drawing/2014/main" id="{2C857123-5C99-8679-4E08-35A64CDE8546}"/>
              </a:ext>
            </a:extLst>
          </p:cNvPr>
          <p:cNvSpPr/>
          <p:nvPr/>
        </p:nvSpPr>
        <p:spPr>
          <a:xfrm>
            <a:off x="432486" y="3311236"/>
            <a:ext cx="11566258" cy="2415440"/>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p>
          <a:p>
            <a:pPr algn="just">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Электрөткізгіштік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материалдардың электр тогын өткізу қасиетін сипаттайды. Сандық шамасы жағынан ол: 1 – заттың меншікті өткізгіштігімен; 2 – еркін заряд тасымалдаушылар концентрациясымен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бағаланады. Материалдарды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электртогын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өткізу қабілетіне қарай үш топқа бөлуге болады: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1000"/>
              </a:spcAft>
              <a:buFont typeface="Times New Roman" panose="02020603050405020304" pitchFamily="18" charset="0"/>
              <a:buChar char="-"/>
              <a:tabLst>
                <a:tab pos="314325" algn="l"/>
              </a:tabLs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диэлектриктер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12</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эл/см</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1000"/>
              </a:spcAft>
              <a:buFont typeface="Times New Roman" panose="02020603050405020304" pitchFamily="18" charset="0"/>
              <a:buChar char="-"/>
              <a:tabLst>
                <a:tab pos="314325" algn="l"/>
              </a:tabLs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12</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&lt;</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&lt;10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16</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эл/см</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1000"/>
              </a:spcAft>
              <a:buFont typeface="Times New Roman" panose="02020603050405020304" pitchFamily="18" charset="0"/>
              <a:buChar char="-"/>
              <a:tabLst>
                <a:tab pos="314325" algn="l"/>
              </a:tabLs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өткізгіштер (n≈10</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19</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эл/см</a:t>
            </a:r>
            <a:r>
              <a:rPr lang="kk-KZ" sz="1800" baseline="30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endParaRPr lang="ru-RU"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41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304801"/>
            <a:ext cx="11566258" cy="607671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49580" algn="just">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Диэлектриктер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электр тогын мүлдем өткізбейді деп айтуға болады. Өткізгіштер электр тогын жақсы өткізеді.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өткізгіштігі жағынан осылардың ортасында болады.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құрылымы алмаздың кристаллдық торына ұқсайды. Атомдарының арасында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 болғандықтан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құрылымы қатты болады.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маңызды қасиетті – оның электр өткізгіштігінің қоршаған орта температурасына, жарық ағынына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Ф</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қоспалар концентрациясына, иондаушы сәулеленуге және т.б. өте сезімталдығында.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приборлар жасау үшін мынадай материалдар пайдаланылады: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4 валентті топ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Ge</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(германий),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Si</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(кремний),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AsGa</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(галий арсениді));</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3 валентті топ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(алюминий),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(бор),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(индий));</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5 валентті топ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(фосфор),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As</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(мышьяк),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Sb</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(сурьма)).</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Барлық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жартылайөткізгіштерді</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екі топқа бөлуге болады: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Таза (меншікті, қоспасыз) немесе і-типты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(бір элемент атомдарынан тұратын заттар).</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Қоспалы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32</a:t>
            </a:r>
            <a:endParaRPr lang="ru-RU" dirty="0">
              <a:solidFill>
                <a:schemeClr val="bg1"/>
              </a:solidFill>
            </a:endParaRPr>
          </a:p>
        </p:txBody>
      </p:sp>
    </p:spTree>
    <p:extLst>
      <p:ext uri="{BB962C8B-B14F-4D97-AF65-F5344CB8AC3E}">
        <p14:creationId xmlns:p14="http://schemas.microsoft.com/office/powerpoint/2010/main" val="313718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71695" y="439263"/>
            <a:ext cx="11566258" cy="1278701"/>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атомы көршілес атом электронымен біріге отырып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 кристаллдық тор құрап, кеңістікте қатаң бір тәртіппен орналасады.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6" name="TextBox 5">
            <a:extLst>
              <a:ext uri="{FF2B5EF4-FFF2-40B4-BE49-F238E27FC236}">
                <a16:creationId xmlns:a16="http://schemas.microsoft.com/office/drawing/2014/main" id="{E45E371C-3534-38B4-3637-ECC8168D8621}"/>
              </a:ext>
            </a:extLst>
          </p:cNvPr>
          <p:cNvSpPr txBox="1"/>
          <p:nvPr/>
        </p:nvSpPr>
        <p:spPr>
          <a:xfrm>
            <a:off x="4428300" y="5435064"/>
            <a:ext cx="5311444"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1 Сурет – 4 валентті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жартылайөткізгіштің</a:t>
            </a:r>
            <a:r>
              <a:rPr lang="kk-KZ" sz="1800" dirty="0">
                <a:effectLst/>
                <a:latin typeface="Calibri" panose="020F0502020204030204" pitchFamily="34" charset="0"/>
                <a:ea typeface="Times New Roman" panose="02020603050405020304" pitchFamily="18" charset="0"/>
                <a:cs typeface="Calibri" panose="020F0502020204030204" pitchFamily="34" charset="0"/>
              </a:rPr>
              <a:t> жазық графикалық моделі </a:t>
            </a:r>
            <a:endParaRPr lang="ru-RU" sz="2400" dirty="0">
              <a:latin typeface="Calibri" panose="020F0502020204030204" pitchFamily="34" charset="0"/>
              <a:cs typeface="Calibri" panose="020F0502020204030204" pitchFamily="34" charset="0"/>
            </a:endParaRPr>
          </a:p>
        </p:txBody>
      </p:sp>
      <p:pic>
        <p:nvPicPr>
          <p:cNvPr id="9" name="Рисунок 8">
            <a:extLst>
              <a:ext uri="{FF2B5EF4-FFF2-40B4-BE49-F238E27FC236}">
                <a16:creationId xmlns:a16="http://schemas.microsoft.com/office/drawing/2014/main" id="{6365E151-03E8-3B35-B9E7-A97ACC8ED8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16035" y="2150298"/>
            <a:ext cx="6123709" cy="2629519"/>
          </a:xfrm>
          <a:prstGeom prst="rect">
            <a:avLst/>
          </a:prstGeom>
          <a:noFill/>
          <a:ln>
            <a:noFill/>
          </a:ln>
        </p:spPr>
      </p:pic>
    </p:spTree>
    <p:extLst>
      <p:ext uri="{BB962C8B-B14F-4D97-AF65-F5344CB8AC3E}">
        <p14:creationId xmlns:p14="http://schemas.microsoft.com/office/powerpoint/2010/main" val="2583414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80827"/>
            <a:ext cx="11566258" cy="199539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Таза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абсолюттік ноль температурада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Кельвин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бойынша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 болғанда) барлық электрондар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 құрауға жұмсалады да, еркін электрондар болмайды, яғни,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диэлектрикке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айналады. Температура жоғарылаған сайын электрондардың кейбірі қосымша энергияға ие болып, өздерінің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коваленттік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байланыстарын бұзып еркін электронға айналады. Нәтижесінде екі еркін заряд тасымалдаушы пайда болады: еркін электрон (теріс заряд) және оның орны кемтік (орын босату). Кемтік сан шамасы жағынан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электрондікіне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тең таңбасы оң зарядқа ие.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13" name="TextBox 12">
            <a:extLst>
              <a:ext uri="{FF2B5EF4-FFF2-40B4-BE49-F238E27FC236}">
                <a16:creationId xmlns:a16="http://schemas.microsoft.com/office/drawing/2014/main" id="{585D22AE-A684-AEED-3464-16E58F031374}"/>
              </a:ext>
            </a:extLst>
          </p:cNvPr>
          <p:cNvSpPr txBox="1"/>
          <p:nvPr/>
        </p:nvSpPr>
        <p:spPr>
          <a:xfrm>
            <a:off x="4387251" y="5885146"/>
            <a:ext cx="4344555"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2 Сурет – Электрондық өткізгіштікті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effectLst/>
                <a:latin typeface="Calibri" panose="020F0502020204030204" pitchFamily="34" charset="0"/>
                <a:ea typeface="Times New Roman" panose="02020603050405020304" pitchFamily="18" charset="0"/>
                <a:cs typeface="Calibri" panose="020F0502020204030204" pitchFamily="34" charset="0"/>
              </a:rPr>
              <a:t> </a:t>
            </a:r>
            <a:endParaRPr lang="ru-RU" sz="2000" dirty="0">
              <a:latin typeface="Calibri" panose="020F0502020204030204" pitchFamily="34" charset="0"/>
              <a:cs typeface="Calibri" panose="020F0502020204030204" pitchFamily="34" charset="0"/>
            </a:endParaRPr>
          </a:p>
        </p:txBody>
      </p:sp>
      <p:pic>
        <p:nvPicPr>
          <p:cNvPr id="3" name="Рисунок 2">
            <a:extLst>
              <a:ext uri="{FF2B5EF4-FFF2-40B4-BE49-F238E27FC236}">
                <a16:creationId xmlns:a16="http://schemas.microsoft.com/office/drawing/2014/main" id="{716C9266-BD64-586E-609D-EC25B1DEBB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96145" y="2781300"/>
            <a:ext cx="4344555" cy="2798766"/>
          </a:xfrm>
          <a:prstGeom prst="rect">
            <a:avLst/>
          </a:prstGeom>
          <a:noFill/>
          <a:ln>
            <a:noFill/>
          </a:ln>
        </p:spPr>
      </p:pic>
    </p:spTree>
    <p:extLst>
      <p:ext uri="{BB962C8B-B14F-4D97-AF65-F5344CB8AC3E}">
        <p14:creationId xmlns:p14="http://schemas.microsoft.com/office/powerpoint/2010/main" val="4051968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46617" y="203736"/>
            <a:ext cx="11566258" cy="3356882"/>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арнайы қоспа енгізу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легирлеу</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 қоспалы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легирленген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деп аталады. Енгізілген қоспаның сипатына қарай екі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алуға болады: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(электрондық) және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кемтіктік</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алу үшін 4 валентті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5 валентті атомдарды қоспа ретінде енгізеді. Қоспаның әрбір атомы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бір еркін электрон туғызады (2 сурет). Мұндай қоспа донорлық қоспа деп аталады.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электрондар негізгі, ал кемтіктер негізгі емес заряд тасымалдаушылар болып табылады.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типті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алу үшін 4 валентті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жартылайөткізгішке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5 валентті атомдарды қоспа ретінде енгізеді. Қоспаның әрбір атомы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жартылайөткізгіштің</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негізгі атомдарының көршілес тұрған атомдарының бірінің электронын тартып алады, нәтижесінде бір кемтік пайда болады. Мұндай қоспа акцепторлық деп аталады.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13" name="TextBox 12">
            <a:extLst>
              <a:ext uri="{FF2B5EF4-FFF2-40B4-BE49-F238E27FC236}">
                <a16:creationId xmlns:a16="http://schemas.microsoft.com/office/drawing/2014/main" id="{585D22AE-A684-AEED-3464-16E58F031374}"/>
              </a:ext>
            </a:extLst>
          </p:cNvPr>
          <p:cNvSpPr txBox="1"/>
          <p:nvPr/>
        </p:nvSpPr>
        <p:spPr>
          <a:xfrm>
            <a:off x="2985655" y="6037684"/>
            <a:ext cx="6220690"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3 Сурет - Акцепторлы байланысты кристаллдық тордың жазық моделі </a:t>
            </a:r>
            <a:endParaRPr lang="ru-RU" sz="2000" dirty="0">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B639F4B6-BE0A-F661-A1D3-CB4342A950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8655" y="3922782"/>
            <a:ext cx="3394363" cy="1962364"/>
          </a:xfrm>
          <a:prstGeom prst="rect">
            <a:avLst/>
          </a:prstGeom>
          <a:noFill/>
          <a:ln>
            <a:noFill/>
          </a:ln>
        </p:spPr>
      </p:pic>
    </p:spTree>
    <p:extLst>
      <p:ext uri="{BB962C8B-B14F-4D97-AF65-F5344CB8AC3E}">
        <p14:creationId xmlns:p14="http://schemas.microsoft.com/office/powerpoint/2010/main" val="168457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249381"/>
            <a:ext cx="11566258" cy="1932709"/>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pPr>
            <a:r>
              <a:rPr lang="kk-KZ"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1.1 </a:t>
            </a:r>
            <a:r>
              <a:rPr lang="kk-KZ" sz="1800" b="1"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Жартылайөткізгіштердегі</a:t>
            </a:r>
            <a:r>
              <a:rPr lang="kk-KZ"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токтар. Дрейф және диффузия.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285750">
              <a:lnSpc>
                <a:spcPct val="115000"/>
              </a:lnSpc>
              <a:spcAft>
                <a:spcPts val="1000"/>
              </a:spcAft>
            </a:pP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Жартылайөткізгіштерде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электр заряды қозғалысының екі түрлі механизмі мүмкін:</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Дрейф – заряд тасымалдаушылардың электр өрісі әсерінен қозғалысы;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pic>
        <p:nvPicPr>
          <p:cNvPr id="3" name="Рисунок 2">
            <a:extLst>
              <a:ext uri="{FF2B5EF4-FFF2-40B4-BE49-F238E27FC236}">
                <a16:creationId xmlns:a16="http://schemas.microsoft.com/office/drawing/2014/main" id="{5BD0DC95-57FD-8D93-74A4-682B5BF54A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28521" y="2657008"/>
            <a:ext cx="4984751" cy="2495728"/>
          </a:xfrm>
          <a:prstGeom prst="rect">
            <a:avLst/>
          </a:prstGeom>
          <a:noFill/>
          <a:ln>
            <a:noFill/>
          </a:ln>
        </p:spPr>
      </p:pic>
      <p:sp>
        <p:nvSpPr>
          <p:cNvPr id="4" name="TextBox 3">
            <a:extLst>
              <a:ext uri="{FF2B5EF4-FFF2-40B4-BE49-F238E27FC236}">
                <a16:creationId xmlns:a16="http://schemas.microsoft.com/office/drawing/2014/main" id="{544C139C-A26E-426A-1F38-18C90DDD8003}"/>
              </a:ext>
            </a:extLst>
          </p:cNvPr>
          <p:cNvSpPr txBox="1"/>
          <p:nvPr/>
        </p:nvSpPr>
        <p:spPr>
          <a:xfrm>
            <a:off x="4548618" y="5415972"/>
            <a:ext cx="4344555" cy="646331"/>
          </a:xfrm>
          <a:prstGeom prst="rect">
            <a:avLst/>
          </a:prstGeom>
          <a:solidFill>
            <a:schemeClr val="bg1"/>
          </a:solidFill>
        </p:spPr>
        <p:txBody>
          <a:bodyPr wrap="square" rtlCol="0">
            <a:spAutoFit/>
          </a:bodyPr>
          <a:lstStyle/>
          <a:p>
            <a:pPr algn="ctr"/>
            <a:r>
              <a:rPr lang="kk-KZ" sz="1800" dirty="0">
                <a:effectLst/>
                <a:latin typeface="Calibri" panose="020F0502020204030204" pitchFamily="34" charset="0"/>
                <a:ea typeface="Times New Roman" panose="02020603050405020304" pitchFamily="18" charset="0"/>
                <a:cs typeface="Calibri" panose="020F0502020204030204" pitchFamily="34" charset="0"/>
              </a:rPr>
              <a:t>4 Сурет – Заряд тасымалдаушылардың </a:t>
            </a:r>
            <a:r>
              <a:rPr lang="kk-KZ" sz="1800">
                <a:effectLst/>
                <a:latin typeface="Calibri" panose="020F0502020204030204" pitchFamily="34" charset="0"/>
                <a:ea typeface="Times New Roman" panose="02020603050405020304" pitchFamily="18" charset="0"/>
                <a:cs typeface="Calibri" panose="020F0502020204030204" pitchFamily="34" charset="0"/>
              </a:rPr>
              <a:t>дрейфтеу</a:t>
            </a:r>
            <a:r>
              <a:rPr lang="kk-KZ" sz="1800" dirty="0">
                <a:effectLst/>
                <a:latin typeface="Calibri" panose="020F0502020204030204" pitchFamily="34" charset="0"/>
                <a:ea typeface="Times New Roman" panose="02020603050405020304" pitchFamily="18" charset="0"/>
                <a:cs typeface="Calibri" panose="020F0502020204030204" pitchFamily="34" charset="0"/>
              </a:rPr>
              <a:t> механизмі </a:t>
            </a:r>
            <a:endParaRPr lang="ru-RU"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9161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51416" y="914400"/>
            <a:ext cx="11566258" cy="3883017"/>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 өрісі әсерінен пайда болатын ток – дрейфтік ток.</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2) Диффузия – еркін заряд тасымалдаушылардың материалдың көлемі бойынша біркелкі емес болып таралуы әсерінен туындайтын қозғалысы. Диффузия үрдісі негізгі екі параметрмен бағаланады: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τ</a:t>
            </a:r>
            <a:r>
              <a:rPr lang="kk-KZ" sz="1800" baseline="-25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артық, тепе-теңдік емес заряд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тасмыладаушылар</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өмір сүру уақыты. Егер өткізгіштің қандай да бір аймағында n</a:t>
            </a:r>
            <a:r>
              <a:rPr lang="kk-KZ" sz="1800" baseline="-25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артық, тепе-теңдік емес заряд тасымалдаушылар туғызсақ және қандай да бір уақыт мезетінде заряд тасымалдаушыларды туғызатын әсерді тоқтата қойсақ, онда диффузиялық күштердің әсерінен артық концентрация кеми бастайды, яғни, материалдың барлық көлеміне жайылады. Бастапқы n</a:t>
            </a:r>
            <a:r>
              <a:rPr lang="kk-KZ" sz="1800" baseline="-25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концентрция</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b="1" i="1"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е</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есе кемитін уақыт (тегістелуге кететін уақыт) тепе-теңдік емес зарядтардың өмір сүру уақыты болып табылады.  -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t>
            </a:r>
            <a:r>
              <a:rPr lang="kk-KZ" sz="1800" baseline="-25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диффузиялық ұзындық, диффузия әсерінен артық зарядтардың ену тереңдігін көрсететін ара қашықтық.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endParaRPr lang="ru-RU" sz="20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8</a:t>
            </a:r>
            <a:endParaRPr lang="ru-RU" dirty="0">
              <a:solidFill>
                <a:schemeClr val="bg1"/>
              </a:solidFill>
            </a:endParaRPr>
          </a:p>
        </p:txBody>
      </p:sp>
    </p:spTree>
    <p:extLst>
      <p:ext uri="{BB962C8B-B14F-4D97-AF65-F5344CB8AC3E}">
        <p14:creationId xmlns:p14="http://schemas.microsoft.com/office/powerpoint/2010/main" val="96988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1568469"/>
            <a:ext cx="11341065" cy="3072701"/>
          </a:xfrm>
          <a:prstGeom prst="rect">
            <a:avLst/>
          </a:prstGeom>
          <a:noFill/>
        </p:spPr>
        <p:txBody>
          <a:bodyPr wrap="square">
            <a:spAutoFit/>
          </a:bodyPr>
          <a:lstStyle/>
          <a:p>
            <a:pPr marL="179705" indent="450215" algn="just">
              <a:spcAft>
                <a:spcPts val="600"/>
              </a:spcAft>
            </a:pPr>
            <a:r>
              <a:rPr lang="ru-RU" sz="1600" dirty="0">
                <a:latin typeface="Calibri" panose="020F0502020204030204" pitchFamily="34" charset="0"/>
                <a:cs typeface="Calibri" panose="020F0502020204030204" pitchFamily="34" charset="0"/>
              </a:rPr>
              <a:t>1 </a:t>
            </a:r>
            <a:r>
              <a:rPr lang="ru-RU" sz="1600" dirty="0" err="1">
                <a:latin typeface="Calibri" panose="020F0502020204030204" pitchFamily="34" charset="0"/>
                <a:cs typeface="Calibri" panose="020F0502020204030204" pitchFamily="34" charset="0"/>
              </a:rPr>
              <a:t>Агаханян</a:t>
            </a:r>
            <a:r>
              <a:rPr lang="ru-RU" sz="1600" dirty="0">
                <a:latin typeface="Calibri" panose="020F0502020204030204" pitchFamily="34" charset="0"/>
                <a:cs typeface="Calibri" panose="020F0502020204030204" pitchFamily="34" charset="0"/>
              </a:rPr>
              <a:t> Т.М. Интегральные микросхемы: Учеб. пособие для вузов. – М.: Энергоатомиздат, 2015. – 464с., ил.</a:t>
            </a:r>
            <a:endParaRPr lang="ru-KZ" sz="1600" dirty="0">
              <a:latin typeface="Calibri" panose="020F0502020204030204" pitchFamily="34" charset="0"/>
              <a:cs typeface="Calibri" panose="020F0502020204030204" pitchFamily="34" charset="0"/>
            </a:endParaRPr>
          </a:p>
          <a:p>
            <a:pPr indent="450215" algn="just"/>
            <a:r>
              <a:rPr lang="ru-RU" sz="1600" dirty="0">
                <a:latin typeface="Calibri" panose="020F0502020204030204" pitchFamily="34" charset="0"/>
                <a:cs typeface="Calibri" panose="020F0502020204030204" pitchFamily="34" charset="0"/>
              </a:rPr>
              <a:t>    2  </a:t>
            </a:r>
            <a:r>
              <a:rPr lang="ru-MD" sz="1600" dirty="0">
                <a:latin typeface="Calibri" panose="020F0502020204030204" pitchFamily="34" charset="0"/>
                <a:cs typeface="Calibri" panose="020F0502020204030204" pitchFamily="34" charset="0"/>
              </a:rPr>
              <a:t>Аринова Н.В.  Основы </a:t>
            </a:r>
            <a:r>
              <a:rPr lang="ru-RU" sz="1600" dirty="0">
                <a:latin typeface="Calibri" panose="020F0502020204030204" pitchFamily="34" charset="0"/>
                <a:cs typeface="Calibri" panose="020F0502020204030204" pitchFamily="34" charset="0"/>
              </a:rPr>
              <a:t>электроники</a:t>
            </a:r>
            <a:r>
              <a:rPr lang="ru-MD" sz="1600" dirty="0">
                <a:latin typeface="Calibri" panose="020F0502020204030204" pitchFamily="34" charset="0"/>
                <a:cs typeface="Calibri" panose="020F0502020204030204" pitchFamily="34" charset="0"/>
              </a:rPr>
              <a:t>:</a:t>
            </a:r>
            <a:r>
              <a:rPr lang="ru-RU" sz="1600" dirty="0">
                <a:latin typeface="Calibri" panose="020F0502020204030204" pitchFamily="34" charset="0"/>
                <a:cs typeface="Calibri" panose="020F0502020204030204" pitchFamily="34" charset="0"/>
              </a:rPr>
              <a:t> Рабочая программа</a:t>
            </a:r>
            <a:r>
              <a:rPr lang="ru-MD" sz="1600" dirty="0">
                <a:latin typeface="Calibri" panose="020F0502020204030204" pitchFamily="34" charset="0"/>
                <a:cs typeface="Calibri" panose="020F0502020204030204" pitchFamily="34" charset="0"/>
              </a:rPr>
              <a:t>, задания и ме­тодические</a:t>
            </a:r>
            <a:r>
              <a:rPr lang="ru-RU" sz="1600" dirty="0">
                <a:latin typeface="Calibri" panose="020F0502020204030204" pitchFamily="34" charset="0"/>
                <a:cs typeface="Calibri" panose="020F0502020204030204" pitchFamily="34" charset="0"/>
              </a:rPr>
              <a:t> указания</a:t>
            </a:r>
            <a:r>
              <a:rPr lang="ru-MD" sz="1600" dirty="0">
                <a:latin typeface="Calibri" panose="020F0502020204030204" pitchFamily="34" charset="0"/>
                <a:cs typeface="Calibri" panose="020F0502020204030204" pitchFamily="34" charset="0"/>
              </a:rPr>
              <a:t> к контрольным работам для студентов специальности 050716</a:t>
            </a:r>
            <a:r>
              <a:rPr lang="ru-RU" sz="1600" dirty="0">
                <a:latin typeface="Calibri" panose="020F0502020204030204" pitchFamily="34" charset="0"/>
                <a:cs typeface="Calibri" panose="020F0502020204030204" pitchFamily="34" charset="0"/>
              </a:rPr>
              <a:t> «Приборостроение» </a:t>
            </a:r>
            <a:r>
              <a:rPr lang="ru-MD" sz="1600" dirty="0">
                <a:latin typeface="Calibri" panose="020F0502020204030204" pitchFamily="34" charset="0"/>
                <a:cs typeface="Calibri" panose="020F0502020204030204" pitchFamily="34" charset="0"/>
              </a:rPr>
              <a:t>заочной формы обучения. ВКГТУ. </a:t>
            </a:r>
            <a:r>
              <a:rPr lang="ru-RU" sz="1600" dirty="0">
                <a:latin typeface="Calibri" panose="020F0502020204030204" pitchFamily="34" charset="0"/>
                <a:cs typeface="Calibri" panose="020F0502020204030204" pitchFamily="34" charset="0"/>
              </a:rPr>
              <a:t>- Усть-Каменогорск, 2014. –  </a:t>
            </a:r>
            <a:r>
              <a:rPr lang="ru-MD" sz="1600" dirty="0">
                <a:latin typeface="Calibri" panose="020F0502020204030204" pitchFamily="34" charset="0"/>
                <a:cs typeface="Calibri" panose="020F0502020204030204" pitchFamily="34" charset="0"/>
              </a:rPr>
              <a:t>5</a:t>
            </a:r>
            <a:r>
              <a:rPr lang="ru-RU" sz="1600" dirty="0">
                <a:latin typeface="Calibri" panose="020F0502020204030204" pitchFamily="34" charset="0"/>
                <a:cs typeface="Calibri" panose="020F0502020204030204" pitchFamily="34" charset="0"/>
              </a:rPr>
              <a:t>1с. </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3 Бочаров Л.Н. и др. Расчет электронных устройств на транзисторах / Бочаров Л.Н., </a:t>
            </a:r>
            <a:r>
              <a:rPr lang="ru-RU" sz="1600" dirty="0" err="1">
                <a:latin typeface="Calibri" panose="020F0502020204030204" pitchFamily="34" charset="0"/>
                <a:cs typeface="Calibri" panose="020F0502020204030204" pitchFamily="34" charset="0"/>
              </a:rPr>
              <a:t>Жебряков</a:t>
            </a:r>
            <a:r>
              <a:rPr lang="ru-RU" sz="1600" dirty="0">
                <a:latin typeface="Calibri" panose="020F0502020204030204" pitchFamily="34" charset="0"/>
                <a:cs typeface="Calibri" panose="020F0502020204030204" pitchFamily="34" charset="0"/>
              </a:rPr>
              <a:t> С.К., Колесников И.Ф. – М.: Энергия, 2012. – 208с., ил. – (Массовая </a:t>
            </a:r>
            <a:r>
              <a:rPr lang="ru-RU" sz="1600" dirty="0" err="1">
                <a:latin typeface="Calibri" panose="020F0502020204030204" pitchFamily="34" charset="0"/>
                <a:cs typeface="Calibri" panose="020F0502020204030204" pitchFamily="34" charset="0"/>
              </a:rPr>
              <a:t>радиобиблиотека</a:t>
            </a:r>
            <a:r>
              <a:rPr lang="ru-RU" sz="1600" dirty="0">
                <a:latin typeface="Calibri" panose="020F0502020204030204" pitchFamily="34" charset="0"/>
                <a:cs typeface="Calibri" panose="020F0502020204030204" pitchFamily="34" charset="0"/>
              </a:rPr>
              <a:t>; </a:t>
            </a:r>
            <a:r>
              <a:rPr lang="ru-RU" sz="1600" dirty="0" err="1">
                <a:latin typeface="Calibri" panose="020F0502020204030204" pitchFamily="34" charset="0"/>
                <a:cs typeface="Calibri" panose="020F0502020204030204" pitchFamily="34" charset="0"/>
              </a:rPr>
              <a:t>Вып</a:t>
            </a:r>
            <a:r>
              <a:rPr lang="ru-RU" sz="1600" dirty="0">
                <a:latin typeface="Calibri" panose="020F0502020204030204" pitchFamily="34" charset="0"/>
                <a:cs typeface="Calibri" panose="020F0502020204030204" pitchFamily="34" charset="0"/>
              </a:rPr>
              <a:t>. 963).</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4 Забродин Ю.С. Промышленная электроника: Учебник для вузов. – М.: </a:t>
            </a:r>
            <a:r>
              <a:rPr lang="ru-RU" sz="1600" dirty="0" err="1">
                <a:latin typeface="Calibri" panose="020F0502020204030204" pitchFamily="34" charset="0"/>
                <a:cs typeface="Calibri" panose="020F0502020204030204" pitchFamily="34" charset="0"/>
              </a:rPr>
              <a:t>Высш</a:t>
            </a:r>
            <a:r>
              <a:rPr lang="ru-RU" sz="1600" dirty="0">
                <a:latin typeface="Calibri" panose="020F0502020204030204" pitchFamily="34" charset="0"/>
                <a:cs typeface="Calibri" panose="020F0502020204030204" pitchFamily="34" charset="0"/>
              </a:rPr>
              <a:t>. Школа, 2011. – 496 с., ил.</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5 Герасимов В.Г., Князев О.М. и др. Основы промышленной электроники. – М.: Высшая школа, 2000.</a:t>
            </a:r>
            <a:endParaRPr lang="ru-KZ" sz="1600" dirty="0">
              <a:latin typeface="Calibri" panose="020F0502020204030204" pitchFamily="34" charset="0"/>
              <a:cs typeface="Calibri" panose="020F0502020204030204" pitchFamily="34" charset="0"/>
            </a:endParaRP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CB1848-D3E0-4F10-B640-720BE758B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1001</Words>
  <Application>Microsoft Macintosh PowerPoint</Application>
  <PresentationFormat>Широкоэкранный</PresentationFormat>
  <Paragraphs>63</Paragraphs>
  <Slides>10</Slides>
  <Notes>10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Corbel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2024-08-10T18:00:33Z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